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62" d="100"/>
          <a:sy n="62" d="100"/>
        </p:scale>
        <p:origin x="332"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5372648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604367"/>
            <a:ext cx="7477601" cy="1916430"/>
          </a:xfrm>
          <a:prstGeom prst="rect">
            <a:avLst/>
          </a:prstGeom>
          <a:noFill/>
          <a:ln/>
        </p:spPr>
        <p:txBody>
          <a:bodyPr wrap="square" rtlCol="0" anchor="t"/>
          <a:lstStyle/>
          <a:p>
            <a:pPr marL="0" indent="0">
              <a:lnSpc>
                <a:spcPts val="7545"/>
              </a:lnSpc>
              <a:buNone/>
            </a:pPr>
            <a:r>
              <a:rPr lang="en-US" sz="6036" dirty="0">
                <a:solidFill>
                  <a:srgbClr val="F5F0F0"/>
                </a:solidFill>
                <a:latin typeface="adonis-web" pitchFamily="34" charset="0"/>
                <a:ea typeface="adonis-web" pitchFamily="34" charset="-122"/>
                <a:cs typeface="adonis-web" pitchFamily="34" charset="-120"/>
              </a:rPr>
              <a:t>Unleashing Pawsonality</a:t>
            </a:r>
            <a:endParaRPr lang="en-US" sz="6036" dirty="0"/>
          </a:p>
        </p:txBody>
      </p:sp>
      <p:sp>
        <p:nvSpPr>
          <p:cNvPr id="6" name="Text 2"/>
          <p:cNvSpPr/>
          <p:nvPr/>
        </p:nvSpPr>
        <p:spPr>
          <a:xfrm>
            <a:off x="833199" y="3854053"/>
            <a:ext cx="7477601" cy="2132409"/>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Many pet retailers fail to take into account the unique personalities and demands of each dog, which leaves pets and pet owners unhappy. By providing individualized product recommendations and experiences based on each dog's distinct personality traits and behaviors—which go beyond breeds and size—the "Pawsonality-Based Online Pet Store" seeks to change that. 
.</a:t>
            </a:r>
            <a:endParaRPr lang="en-US" sz="1750" dirty="0"/>
          </a:p>
        </p:txBody>
      </p:sp>
      <p:sp>
        <p:nvSpPr>
          <p:cNvPr id="7" name="Shape 3"/>
          <p:cNvSpPr/>
          <p:nvPr/>
        </p:nvSpPr>
        <p:spPr>
          <a:xfrm>
            <a:off x="833199" y="6253043"/>
            <a:ext cx="355402" cy="355402"/>
          </a:xfrm>
          <a:prstGeom prst="roundRect">
            <a:avLst>
              <a:gd name="adj" fmla="val 25726039"/>
            </a:avLst>
          </a:prstGeom>
          <a:noFill/>
          <a:ln w="7620">
            <a:solidFill>
              <a:srgbClr val="FFFFFF"/>
            </a:solidFill>
            <a:prstDash val="solid"/>
          </a:ln>
        </p:spPr>
        <p:txBody>
          <a:bodyPr/>
          <a:lstStyle/>
          <a:p>
            <a:endParaRPr lang="en-US"/>
          </a:p>
        </p:txBody>
      </p:sp>
      <p:sp>
        <p:nvSpPr>
          <p:cNvPr id="9" name="Text 4"/>
          <p:cNvSpPr/>
          <p:nvPr/>
        </p:nvSpPr>
        <p:spPr>
          <a:xfrm>
            <a:off x="1299686" y="6236375"/>
            <a:ext cx="1720929"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en-US"/>
          </a:p>
        </p:txBody>
      </p:sp>
      <p:sp>
        <p:nvSpPr>
          <p:cNvPr id="4" name="Text 1"/>
          <p:cNvSpPr/>
          <p:nvPr/>
        </p:nvSpPr>
        <p:spPr>
          <a:xfrm>
            <a:off x="2517696" y="2762369"/>
            <a:ext cx="5554980"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Incomplete Usecases: </a:t>
            </a:r>
            <a:endParaRPr lang="en-US" sz="4374" dirty="0"/>
          </a:p>
        </p:txBody>
      </p:sp>
      <p:sp>
        <p:nvSpPr>
          <p:cNvPr id="5" name="Text 2"/>
          <p:cNvSpPr/>
          <p:nvPr/>
        </p:nvSpPr>
        <p:spPr>
          <a:xfrm>
            <a:off x="2517696" y="3901083"/>
            <a:ext cx="9594890"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*As an Admin, I can edit the blog content.</a:t>
            </a:r>
            <a:endParaRPr lang="en-US" sz="1750" dirty="0"/>
          </a:p>
        </p:txBody>
      </p:sp>
      <p:sp>
        <p:nvSpPr>
          <p:cNvPr id="6" name="Text 3"/>
          <p:cNvSpPr/>
          <p:nvPr/>
        </p:nvSpPr>
        <p:spPr>
          <a:xfrm>
            <a:off x="2517696" y="4506397"/>
            <a:ext cx="9594890"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 *As an Admin, I can restock the items sold to the customer’s page from inventory. </a:t>
            </a:r>
            <a:endParaRPr lang="en-US" sz="1750" dirty="0"/>
          </a:p>
        </p:txBody>
      </p:sp>
      <p:sp>
        <p:nvSpPr>
          <p:cNvPr id="7" name="Text 4"/>
          <p:cNvSpPr/>
          <p:nvPr/>
        </p:nvSpPr>
        <p:spPr>
          <a:xfrm>
            <a:off x="2517696" y="5111710"/>
            <a:ext cx="9594890"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*As an Admin, I can manage the payment history.</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en-US"/>
          </a:p>
        </p:txBody>
      </p:sp>
      <p:sp>
        <p:nvSpPr>
          <p:cNvPr id="4" name="Text 1"/>
          <p:cNvSpPr/>
          <p:nvPr/>
        </p:nvSpPr>
        <p:spPr>
          <a:xfrm>
            <a:off x="2517696" y="2834640"/>
            <a:ext cx="7132796" cy="694373"/>
          </a:xfrm>
          <a:prstGeom prst="rect">
            <a:avLst/>
          </a:prstGeom>
          <a:noFill/>
          <a:ln/>
        </p:spPr>
        <p:txBody>
          <a:bodyPr wrap="none" rtlCol="0" anchor="t"/>
          <a:lstStyle/>
          <a:p>
            <a:pPr marL="0" indent="0">
              <a:lnSpc>
                <a:spcPts val="5468"/>
              </a:lnSpc>
              <a:buNone/>
            </a:pPr>
            <a:r>
              <a:rPr lang="en-US" sz="4374" dirty="0">
                <a:solidFill>
                  <a:srgbClr val="F5F0F0"/>
                </a:solidFill>
                <a:latin typeface="adonis-web" pitchFamily="34" charset="0"/>
                <a:ea typeface="adonis-web" pitchFamily="34" charset="-122"/>
                <a:cs typeface="adonis-web" pitchFamily="34" charset="-120"/>
              </a:rPr>
              <a:t>Implemented business models </a:t>
            </a:r>
            <a:endParaRPr lang="en-US" sz="4374" dirty="0"/>
          </a:p>
        </p:txBody>
      </p:sp>
      <p:sp>
        <p:nvSpPr>
          <p:cNvPr id="5" name="Text 2"/>
          <p:cNvSpPr/>
          <p:nvPr/>
        </p:nvSpPr>
        <p:spPr>
          <a:xfrm>
            <a:off x="2517696" y="3973354"/>
            <a:ext cx="9594890"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Inventory ( provides the prices for the products which will be used by admin ) → admin (Uses the guide, while adding the products)    (B to B model implemented) (inventory is 3rd party vendor)</a:t>
            </a:r>
            <a:r>
              <a:rPr lang="en-US" sz="1750" b="1" dirty="0">
                <a:solidFill>
                  <a:srgbClr val="E2E6E9"/>
                </a:solidFill>
                <a:latin typeface="adonis-web" pitchFamily="34" charset="0"/>
                <a:ea typeface="adonis-web" pitchFamily="34" charset="-122"/>
                <a:cs typeface="adonis-web" pitchFamily="34" charset="-120"/>
              </a:rPr>
              <a:t>
</a:t>
            </a:r>
            <a:r>
              <a:rPr lang="en-US" sz="1750" dirty="0">
                <a:solidFill>
                  <a:srgbClr val="E2E6E9"/>
                </a:solidFill>
                <a:latin typeface="adonis-web" pitchFamily="34" charset="0"/>
                <a:ea typeface="adonis-web" pitchFamily="34" charset="-122"/>
                <a:cs typeface="adonis-web" pitchFamily="34" charset="-120"/>
              </a:rPr>
              <a:t>admin (sells the products ) → customer (buys the products ) (B to C model implemented)</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9151A">
              <a:alpha val="80000"/>
            </a:srgbClr>
          </a:solidFill>
          <a:ln/>
        </p:spPr>
        <p:txBody>
          <a:bodyPr/>
          <a:lstStyle/>
          <a:p>
            <a:endParaRPr lang="en-US"/>
          </a:p>
        </p:txBody>
      </p:sp>
      <p:sp>
        <p:nvSpPr>
          <p:cNvPr id="6" name="Text 2"/>
          <p:cNvSpPr/>
          <p:nvPr/>
        </p:nvSpPr>
        <p:spPr>
          <a:xfrm>
            <a:off x="2517696" y="2448878"/>
            <a:ext cx="3608903" cy="3331845"/>
          </a:xfrm>
          <a:prstGeom prst="rect">
            <a:avLst/>
          </a:prstGeom>
          <a:noFill/>
          <a:ln/>
        </p:spPr>
        <p:txBody>
          <a:bodyPr wrap="square" rtlCol="0" anchor="t"/>
          <a:lstStyle/>
          <a:p>
            <a:pPr marL="0" indent="0">
              <a:lnSpc>
                <a:spcPts val="3281"/>
              </a:lnSpc>
              <a:buNone/>
            </a:pPr>
            <a:r>
              <a:rPr lang="en-US" sz="2624" b="1" dirty="0">
                <a:solidFill>
                  <a:srgbClr val="F5F0F0"/>
                </a:solidFill>
                <a:latin typeface="adonis-web" pitchFamily="34" charset="0"/>
                <a:ea typeface="adonis-web" pitchFamily="34" charset="-122"/>
                <a:cs typeface="adonis-web" pitchFamily="34" charset="-120"/>
              </a:rPr>
              <a:t>Project by:</a:t>
            </a:r>
            <a:r>
              <a:rPr lang="en-US" sz="2624" dirty="0">
                <a:solidFill>
                  <a:srgbClr val="F5F0F0"/>
                </a:solidFill>
                <a:latin typeface="adonis-web" pitchFamily="34" charset="0"/>
                <a:ea typeface="adonis-web" pitchFamily="34" charset="-122"/>
                <a:cs typeface="adonis-web" pitchFamily="34" charset="-120"/>
              </a:rPr>
              <a:t>
</a:t>
            </a:r>
            <a:r>
              <a:rPr lang="en-US" sz="2624" b="1" dirty="0">
                <a:solidFill>
                  <a:srgbClr val="F5F0F0"/>
                </a:solidFill>
                <a:latin typeface="adonis-web" pitchFamily="34" charset="0"/>
                <a:ea typeface="adonis-web" pitchFamily="34" charset="-122"/>
                <a:cs typeface="adonis-web" pitchFamily="34" charset="-120"/>
              </a:rPr>
              <a:t>Jaswanth Kongara</a:t>
            </a:r>
            <a:r>
              <a:rPr lang="en-US" sz="2624" dirty="0">
                <a:solidFill>
                  <a:srgbClr val="F5F0F0"/>
                </a:solidFill>
                <a:latin typeface="adonis-web" pitchFamily="34" charset="0"/>
                <a:ea typeface="adonis-web" pitchFamily="34" charset="-122"/>
                <a:cs typeface="adonis-web" pitchFamily="34" charset="-120"/>
              </a:rPr>
              <a:t>
</a:t>
            </a:r>
            <a:r>
              <a:rPr lang="en-US" sz="2624" b="1" dirty="0">
                <a:solidFill>
                  <a:srgbClr val="F5F0F0"/>
                </a:solidFill>
                <a:latin typeface="adonis-web" pitchFamily="34" charset="0"/>
                <a:ea typeface="adonis-web" pitchFamily="34" charset="-122"/>
                <a:cs typeface="adonis-web" pitchFamily="34" charset="-120"/>
              </a:rPr>
              <a:t>Lavanya Mukkapati</a:t>
            </a:r>
            <a:r>
              <a:rPr lang="en-US" sz="2624" dirty="0">
                <a:solidFill>
                  <a:srgbClr val="F5F0F0"/>
                </a:solidFill>
                <a:latin typeface="adonis-web" pitchFamily="34" charset="0"/>
                <a:ea typeface="adonis-web" pitchFamily="34" charset="-122"/>
                <a:cs typeface="adonis-web" pitchFamily="34" charset="-120"/>
              </a:rPr>
              <a:t>
</a:t>
            </a:r>
            <a:r>
              <a:rPr lang="en-US" sz="2624" b="1" dirty="0">
                <a:solidFill>
                  <a:srgbClr val="F5F0F0"/>
                </a:solidFill>
                <a:latin typeface="adonis-web" pitchFamily="34" charset="0"/>
                <a:ea typeface="adonis-web" pitchFamily="34" charset="-122"/>
                <a:cs typeface="adonis-web" pitchFamily="34" charset="-120"/>
              </a:rPr>
              <a:t>Leela Vinod Anuganti</a:t>
            </a:r>
            <a:r>
              <a:rPr lang="en-US" sz="2624" dirty="0">
                <a:solidFill>
                  <a:srgbClr val="F5F0F0"/>
                </a:solidFill>
                <a:latin typeface="adonis-web" pitchFamily="34" charset="0"/>
                <a:ea typeface="adonis-web" pitchFamily="34" charset="-122"/>
                <a:cs typeface="adonis-web" pitchFamily="34" charset="-120"/>
              </a:rPr>
              <a:t>
</a:t>
            </a:r>
            <a:r>
              <a:rPr lang="en-US" sz="2624" b="1" dirty="0">
                <a:solidFill>
                  <a:srgbClr val="F5F0F0"/>
                </a:solidFill>
                <a:latin typeface="adonis-web" pitchFamily="34" charset="0"/>
                <a:ea typeface="adonis-web" pitchFamily="34" charset="-122"/>
                <a:cs typeface="adonis-web" pitchFamily="34" charset="-120"/>
              </a:rPr>
              <a:t>Leha Mekhala</a:t>
            </a:r>
            <a:r>
              <a:rPr lang="en-US" sz="2624" dirty="0">
                <a:solidFill>
                  <a:srgbClr val="F5F0F0"/>
                </a:solidFill>
                <a:latin typeface="adonis-web" pitchFamily="34" charset="0"/>
                <a:ea typeface="adonis-web" pitchFamily="34" charset="-122"/>
                <a:cs typeface="adonis-web" pitchFamily="34" charset="-120"/>
              </a:rPr>
              <a:t>
</a:t>
            </a:r>
            <a:r>
              <a:rPr lang="en-US" sz="2624" b="1" dirty="0">
                <a:solidFill>
                  <a:srgbClr val="F5F0F0"/>
                </a:solidFill>
                <a:latin typeface="adonis-web" pitchFamily="34" charset="0"/>
                <a:ea typeface="adonis-web" pitchFamily="34" charset="-122"/>
                <a:cs typeface="adonis-web" pitchFamily="34" charset="-120"/>
              </a:rPr>
              <a:t>Mani Shankar Tulabandu</a:t>
            </a:r>
            <a:r>
              <a:rPr lang="en-US" sz="2624" dirty="0">
                <a:solidFill>
                  <a:srgbClr val="F5F0F0"/>
                </a:solidFill>
                <a:latin typeface="adonis-web" pitchFamily="34" charset="0"/>
                <a:ea typeface="adonis-web" pitchFamily="34" charset="-122"/>
                <a:cs typeface="adonis-web" pitchFamily="34" charset="-120"/>
              </a:rPr>
              <a:t>
</a:t>
            </a:r>
            <a:r>
              <a:rPr lang="en-US" sz="2624" b="1" dirty="0">
                <a:solidFill>
                  <a:srgbClr val="F5F0F0"/>
                </a:solidFill>
                <a:latin typeface="adonis-web" pitchFamily="34" charset="0"/>
                <a:ea typeface="adonis-web" pitchFamily="34" charset="-122"/>
                <a:cs typeface="adonis-web" pitchFamily="34" charset="-120"/>
              </a:rPr>
              <a:t>Manisha Valleri</a:t>
            </a:r>
            <a:endParaRPr lang="en-US" sz="2624"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51620" y="0"/>
            <a:ext cx="5486400" cy="8229600"/>
          </a:xfrm>
          <a:prstGeom prst="rect">
            <a:avLst/>
          </a:prstGeom>
        </p:spPr>
      </p:pic>
      <p:sp>
        <p:nvSpPr>
          <p:cNvPr id="5" name="Text 1"/>
          <p:cNvSpPr/>
          <p:nvPr/>
        </p:nvSpPr>
        <p:spPr>
          <a:xfrm>
            <a:off x="833199" y="1832253"/>
            <a:ext cx="7477601" cy="1388745"/>
          </a:xfrm>
          <a:prstGeom prst="rect">
            <a:avLst/>
          </a:prstGeom>
          <a:noFill/>
          <a:ln/>
        </p:spPr>
        <p:txBody>
          <a:bodyPr wrap="square" rtlCol="0" anchor="t"/>
          <a:lstStyle/>
          <a:p>
            <a:pPr marL="0" indent="0">
              <a:lnSpc>
                <a:spcPts val="5468"/>
              </a:lnSpc>
              <a:buNone/>
            </a:pPr>
            <a:r>
              <a:rPr lang="en-US" sz="4374" b="1" dirty="0">
                <a:solidFill>
                  <a:srgbClr val="F5F0F0"/>
                </a:solidFill>
                <a:latin typeface="adonis-web" pitchFamily="34" charset="0"/>
                <a:ea typeface="adonis-web" pitchFamily="34" charset="-122"/>
                <a:cs typeface="adonis-web" pitchFamily="34" charset="-120"/>
              </a:rPr>
              <a:t>Proposed User Stories for Sprint 2</a:t>
            </a:r>
            <a:endParaRPr lang="en-US" sz="4374" dirty="0"/>
          </a:p>
        </p:txBody>
      </p:sp>
      <p:sp>
        <p:nvSpPr>
          <p:cNvPr id="6" name="Text 2"/>
          <p:cNvSpPr/>
          <p:nvPr/>
        </p:nvSpPr>
        <p:spPr>
          <a:xfrm>
            <a:off x="1188601" y="3554254"/>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E2E6E9"/>
                </a:solidFill>
                <a:latin typeface="adonis-web" pitchFamily="34" charset="0"/>
                <a:ea typeface="adonis-web" pitchFamily="34" charset="-122"/>
                <a:cs typeface="adonis-web" pitchFamily="34" charset="-120"/>
              </a:rPr>
              <a:t>As a Customer, I want to receive an order confirmation mail. (Completed) </a:t>
            </a:r>
            <a:endParaRPr lang="en-US" sz="1750" dirty="0"/>
          </a:p>
        </p:txBody>
      </p:sp>
      <p:sp>
        <p:nvSpPr>
          <p:cNvPr id="7" name="Text 3"/>
          <p:cNvSpPr/>
          <p:nvPr/>
        </p:nvSpPr>
        <p:spPr>
          <a:xfrm>
            <a:off x="1188601" y="3998476"/>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E2E6E9"/>
                </a:solidFill>
                <a:latin typeface="adonis-web" pitchFamily="34" charset="0"/>
                <a:ea typeface="adonis-web" pitchFamily="34" charset="-122"/>
                <a:cs typeface="adonis-web" pitchFamily="34" charset="-120"/>
              </a:rPr>
              <a:t>As an Admin, I can maintain the customer's data. (backend integration problem) (Completed) </a:t>
            </a:r>
            <a:endParaRPr lang="en-US" sz="1750" dirty="0"/>
          </a:p>
        </p:txBody>
      </p:sp>
      <p:sp>
        <p:nvSpPr>
          <p:cNvPr id="8" name="Text 4"/>
          <p:cNvSpPr/>
          <p:nvPr/>
        </p:nvSpPr>
        <p:spPr>
          <a:xfrm>
            <a:off x="1188601" y="4798100"/>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E2E6E9"/>
                </a:solidFill>
                <a:latin typeface="adonis-web" pitchFamily="34" charset="0"/>
                <a:ea typeface="adonis-web" pitchFamily="34" charset="-122"/>
                <a:cs typeface="adonis-web" pitchFamily="34" charset="-120"/>
              </a:rPr>
              <a:t>As an Admin, I can manage the payment history. (Incomplete)</a:t>
            </a:r>
            <a:endParaRPr lang="en-US" sz="1750" dirty="0"/>
          </a:p>
        </p:txBody>
      </p:sp>
      <p:sp>
        <p:nvSpPr>
          <p:cNvPr id="9" name="Text 5"/>
          <p:cNvSpPr/>
          <p:nvPr/>
        </p:nvSpPr>
        <p:spPr>
          <a:xfrm>
            <a:off x="1188601" y="5242322"/>
            <a:ext cx="7122200" cy="710803"/>
          </a:xfrm>
          <a:prstGeom prst="rect">
            <a:avLst/>
          </a:prstGeom>
          <a:noFill/>
          <a:ln/>
        </p:spPr>
        <p:txBody>
          <a:bodyPr wrap="square" rtlCol="0" anchor="t"/>
          <a:lstStyle/>
          <a:p>
            <a:pPr marL="342900" indent="-342900" algn="l">
              <a:lnSpc>
                <a:spcPts val="2799"/>
              </a:lnSpc>
              <a:buSzPct val="100000"/>
              <a:buChar char="•"/>
            </a:pPr>
            <a:r>
              <a:rPr lang="en-US" sz="1750" dirty="0">
                <a:solidFill>
                  <a:srgbClr val="E2E6E9"/>
                </a:solidFill>
                <a:latin typeface="adonis-web" pitchFamily="34" charset="0"/>
                <a:ea typeface="adonis-web" pitchFamily="34" charset="-122"/>
                <a:cs typeface="adonis-web" pitchFamily="34" charset="-120"/>
              </a:rPr>
              <a:t> As an Admin, I can send order confirmation mail to the customers. (Completed)</a:t>
            </a:r>
            <a:endParaRPr lang="en-US" sz="1750" dirty="0"/>
          </a:p>
        </p:txBody>
      </p:sp>
      <p:sp>
        <p:nvSpPr>
          <p:cNvPr id="10" name="Text 6"/>
          <p:cNvSpPr/>
          <p:nvPr/>
        </p:nvSpPr>
        <p:spPr>
          <a:xfrm>
            <a:off x="1188601" y="6041946"/>
            <a:ext cx="7122200"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E2E6E9"/>
                </a:solidFill>
                <a:latin typeface="adonis-web" pitchFamily="34" charset="0"/>
                <a:ea typeface="adonis-web" pitchFamily="34" charset="-122"/>
                <a:cs typeface="adonis-web" pitchFamily="34" charset="-120"/>
              </a:rPr>
              <a:t> As an Inventory person , I am going to add the stock . (Completed)</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577"/>
          </a:xfrm>
          <a:prstGeom prst="rect">
            <a:avLst/>
          </a:prstGeom>
          <a:solidFill>
            <a:srgbClr val="09151A">
              <a:alpha val="75000"/>
            </a:srgbClr>
          </a:solidFill>
          <a:ln/>
        </p:spPr>
        <p:txBody>
          <a:bodyPr/>
          <a:lstStyle/>
          <a:p>
            <a:endParaRPr lang="en-US"/>
          </a:p>
        </p:txBody>
      </p:sp>
      <p:pic>
        <p:nvPicPr>
          <p:cNvPr id="4" name="Image 1" descr="preencoded.png"/>
          <p:cNvPicPr>
            <a:picLocks noChangeAspect="1"/>
          </p:cNvPicPr>
          <p:nvPr/>
        </p:nvPicPr>
        <p:blipFill>
          <a:blip r:embed="rId4"/>
          <a:stretch>
            <a:fillRect/>
          </a:stretch>
        </p:blipFill>
        <p:spPr>
          <a:xfrm>
            <a:off x="9151620" y="0"/>
            <a:ext cx="5486400" cy="8232577"/>
          </a:xfrm>
          <a:prstGeom prst="rect">
            <a:avLst/>
          </a:prstGeom>
        </p:spPr>
      </p:pic>
      <p:sp>
        <p:nvSpPr>
          <p:cNvPr id="5" name="Text 1"/>
          <p:cNvSpPr/>
          <p:nvPr/>
        </p:nvSpPr>
        <p:spPr>
          <a:xfrm>
            <a:off x="831652" y="609838"/>
            <a:ext cx="7480697" cy="1386126"/>
          </a:xfrm>
          <a:prstGeom prst="rect">
            <a:avLst/>
          </a:prstGeom>
          <a:noFill/>
          <a:ln/>
        </p:spPr>
        <p:txBody>
          <a:bodyPr wrap="square" rtlCol="0" anchor="t"/>
          <a:lstStyle/>
          <a:p>
            <a:pPr marL="0" indent="0">
              <a:lnSpc>
                <a:spcPts val="5457"/>
              </a:lnSpc>
              <a:buNone/>
            </a:pPr>
            <a:r>
              <a:rPr lang="en-US" sz="4366" dirty="0">
                <a:solidFill>
                  <a:srgbClr val="F5F0F0"/>
                </a:solidFill>
                <a:latin typeface="adonis-web" pitchFamily="34" charset="0"/>
                <a:ea typeface="adonis-web" pitchFamily="34" charset="-122"/>
                <a:cs typeface="adonis-web" pitchFamily="34" charset="-120"/>
              </a:rPr>
              <a:t>Individual Contribution for this sprint:-</a:t>
            </a:r>
            <a:endParaRPr lang="en-US" sz="4366" dirty="0"/>
          </a:p>
        </p:txBody>
      </p:sp>
      <p:sp>
        <p:nvSpPr>
          <p:cNvPr id="6" name="Text 2"/>
          <p:cNvSpPr/>
          <p:nvPr/>
        </p:nvSpPr>
        <p:spPr>
          <a:xfrm>
            <a:off x="831652" y="2328624"/>
            <a:ext cx="7480697" cy="354806"/>
          </a:xfrm>
          <a:prstGeom prst="rect">
            <a:avLst/>
          </a:prstGeom>
          <a:noFill/>
          <a:ln/>
        </p:spPr>
        <p:txBody>
          <a:bodyPr wrap="none" rtlCol="0" anchor="t"/>
          <a:lstStyle/>
          <a:p>
            <a:pPr marL="0" indent="0">
              <a:lnSpc>
                <a:spcPts val="2794"/>
              </a:lnSpc>
              <a:buNone/>
            </a:pPr>
            <a:r>
              <a:rPr lang="en-US" sz="1746" dirty="0">
                <a:solidFill>
                  <a:srgbClr val="E2E6E9"/>
                </a:solidFill>
                <a:latin typeface="adonis-web" pitchFamily="34" charset="0"/>
                <a:ea typeface="adonis-web" pitchFamily="34" charset="-122"/>
                <a:cs typeface="adonis-web" pitchFamily="34" charset="-120"/>
              </a:rPr>
              <a:t>As a Customer, I want to make the payments for interested bag.(Leela Vinodh)</a:t>
            </a:r>
            <a:endParaRPr lang="en-US" sz="1746" dirty="0"/>
          </a:p>
        </p:txBody>
      </p:sp>
      <p:sp>
        <p:nvSpPr>
          <p:cNvPr id="7" name="Text 3"/>
          <p:cNvSpPr/>
          <p:nvPr/>
        </p:nvSpPr>
        <p:spPr>
          <a:xfrm>
            <a:off x="831652" y="2932867"/>
            <a:ext cx="7480697" cy="354806"/>
          </a:xfrm>
          <a:prstGeom prst="rect">
            <a:avLst/>
          </a:prstGeom>
          <a:noFill/>
          <a:ln/>
        </p:spPr>
        <p:txBody>
          <a:bodyPr wrap="none" rtlCol="0" anchor="t"/>
          <a:lstStyle/>
          <a:p>
            <a:pPr marL="0" indent="0">
              <a:lnSpc>
                <a:spcPts val="2794"/>
              </a:lnSpc>
              <a:buNone/>
            </a:pPr>
            <a:r>
              <a:rPr lang="en-US" sz="1746" dirty="0">
                <a:solidFill>
                  <a:srgbClr val="E2E6E9"/>
                </a:solidFill>
                <a:latin typeface="adonis-web" pitchFamily="34" charset="0"/>
                <a:ea typeface="adonis-web" pitchFamily="34" charset="-122"/>
                <a:cs typeface="adonis-web" pitchFamily="34" charset="-120"/>
              </a:rPr>
              <a:t> As a Customer, I want to receive an order confirmation mail.(Jawanth) </a:t>
            </a:r>
            <a:endParaRPr lang="en-US" sz="1746" dirty="0"/>
          </a:p>
        </p:txBody>
      </p:sp>
      <p:sp>
        <p:nvSpPr>
          <p:cNvPr id="8" name="Text 4"/>
          <p:cNvSpPr/>
          <p:nvPr/>
        </p:nvSpPr>
        <p:spPr>
          <a:xfrm>
            <a:off x="831652" y="3537109"/>
            <a:ext cx="7480697" cy="354806"/>
          </a:xfrm>
          <a:prstGeom prst="rect">
            <a:avLst/>
          </a:prstGeom>
          <a:noFill/>
          <a:ln/>
        </p:spPr>
        <p:txBody>
          <a:bodyPr wrap="none" rtlCol="0" anchor="t"/>
          <a:lstStyle/>
          <a:p>
            <a:pPr marL="0" indent="0">
              <a:lnSpc>
                <a:spcPts val="2794"/>
              </a:lnSpc>
              <a:buNone/>
            </a:pPr>
            <a:r>
              <a:rPr lang="en-US" sz="1746" dirty="0">
                <a:solidFill>
                  <a:srgbClr val="E2E6E9"/>
                </a:solidFill>
                <a:latin typeface="adonis-web" pitchFamily="34" charset="0"/>
                <a:ea typeface="adonis-web" pitchFamily="34" charset="-122"/>
                <a:cs typeface="adonis-web" pitchFamily="34" charset="-120"/>
              </a:rPr>
              <a:t>As an Admin, I can maintain the customer's data.(Leha) </a:t>
            </a:r>
            <a:endParaRPr lang="en-US" sz="1746" dirty="0"/>
          </a:p>
        </p:txBody>
      </p:sp>
      <p:sp>
        <p:nvSpPr>
          <p:cNvPr id="9" name="Text 5"/>
          <p:cNvSpPr/>
          <p:nvPr/>
        </p:nvSpPr>
        <p:spPr>
          <a:xfrm>
            <a:off x="831652" y="4141351"/>
            <a:ext cx="7480697" cy="354806"/>
          </a:xfrm>
          <a:prstGeom prst="rect">
            <a:avLst/>
          </a:prstGeom>
          <a:noFill/>
          <a:ln/>
        </p:spPr>
        <p:txBody>
          <a:bodyPr wrap="none" rtlCol="0" anchor="t"/>
          <a:lstStyle/>
          <a:p>
            <a:pPr marL="0" indent="0">
              <a:lnSpc>
                <a:spcPts val="2794"/>
              </a:lnSpc>
              <a:buNone/>
            </a:pPr>
            <a:r>
              <a:rPr lang="en-US" sz="1746" dirty="0">
                <a:solidFill>
                  <a:srgbClr val="E2E6E9"/>
                </a:solidFill>
                <a:latin typeface="adonis-web" pitchFamily="34" charset="0"/>
                <a:ea typeface="adonis-web" pitchFamily="34" charset="-122"/>
                <a:cs typeface="adonis-web" pitchFamily="34" charset="-120"/>
              </a:rPr>
              <a:t>As an Admin, I can send order confirmation mail to the customers.(Jaswanth) </a:t>
            </a:r>
            <a:endParaRPr lang="en-US" sz="1746" dirty="0"/>
          </a:p>
        </p:txBody>
      </p:sp>
      <p:sp>
        <p:nvSpPr>
          <p:cNvPr id="10" name="Text 6"/>
          <p:cNvSpPr/>
          <p:nvPr/>
        </p:nvSpPr>
        <p:spPr>
          <a:xfrm>
            <a:off x="831652" y="4745593"/>
            <a:ext cx="7480697" cy="354806"/>
          </a:xfrm>
          <a:prstGeom prst="rect">
            <a:avLst/>
          </a:prstGeom>
          <a:noFill/>
          <a:ln/>
        </p:spPr>
        <p:txBody>
          <a:bodyPr wrap="none" rtlCol="0" anchor="t"/>
          <a:lstStyle/>
          <a:p>
            <a:pPr marL="0" indent="0">
              <a:lnSpc>
                <a:spcPts val="2794"/>
              </a:lnSpc>
              <a:buNone/>
            </a:pPr>
            <a:r>
              <a:rPr lang="en-US" sz="1746" dirty="0">
                <a:solidFill>
                  <a:srgbClr val="E2E6E9"/>
                </a:solidFill>
                <a:latin typeface="adonis-web" pitchFamily="34" charset="0"/>
                <a:ea typeface="adonis-web" pitchFamily="34" charset="-122"/>
                <a:cs typeface="adonis-web" pitchFamily="34" charset="-120"/>
              </a:rPr>
              <a:t>As an Admin, I can manipulate the prices of the bags.(lavanya)</a:t>
            </a:r>
            <a:endParaRPr lang="en-US" sz="1746" dirty="0"/>
          </a:p>
        </p:txBody>
      </p:sp>
      <p:sp>
        <p:nvSpPr>
          <p:cNvPr id="11" name="Text 7"/>
          <p:cNvSpPr/>
          <p:nvPr/>
        </p:nvSpPr>
        <p:spPr>
          <a:xfrm>
            <a:off x="831652" y="5349835"/>
            <a:ext cx="7480697" cy="354806"/>
          </a:xfrm>
          <a:prstGeom prst="rect">
            <a:avLst/>
          </a:prstGeom>
          <a:noFill/>
          <a:ln/>
        </p:spPr>
        <p:txBody>
          <a:bodyPr wrap="none" rtlCol="0" anchor="t"/>
          <a:lstStyle/>
          <a:p>
            <a:pPr marL="0" indent="0">
              <a:lnSpc>
                <a:spcPts val="2794"/>
              </a:lnSpc>
              <a:buNone/>
            </a:pPr>
            <a:r>
              <a:rPr lang="en-US" sz="1746" dirty="0">
                <a:solidFill>
                  <a:srgbClr val="E2E6E9"/>
                </a:solidFill>
                <a:latin typeface="adonis-web" pitchFamily="34" charset="0"/>
                <a:ea typeface="adonis-web" pitchFamily="34" charset="-122"/>
                <a:cs typeface="adonis-web" pitchFamily="34" charset="-120"/>
              </a:rPr>
              <a:t> As a Admin, I can see the current price of the products.(Mani Shankar) </a:t>
            </a:r>
            <a:endParaRPr lang="en-US" sz="1746" dirty="0"/>
          </a:p>
        </p:txBody>
      </p:sp>
      <p:sp>
        <p:nvSpPr>
          <p:cNvPr id="12" name="Text 8"/>
          <p:cNvSpPr/>
          <p:nvPr/>
        </p:nvSpPr>
        <p:spPr>
          <a:xfrm>
            <a:off x="831652" y="5954078"/>
            <a:ext cx="7480697" cy="709613"/>
          </a:xfrm>
          <a:prstGeom prst="rect">
            <a:avLst/>
          </a:prstGeom>
          <a:noFill/>
          <a:ln/>
        </p:spPr>
        <p:txBody>
          <a:bodyPr wrap="square" rtlCol="0" anchor="t"/>
          <a:lstStyle/>
          <a:p>
            <a:pPr marL="0" indent="0">
              <a:lnSpc>
                <a:spcPts val="2794"/>
              </a:lnSpc>
              <a:buNone/>
            </a:pPr>
            <a:r>
              <a:rPr lang="en-US" sz="1746" dirty="0">
                <a:solidFill>
                  <a:srgbClr val="E2E6E9"/>
                </a:solidFill>
                <a:latin typeface="adonis-web" pitchFamily="34" charset="0"/>
                <a:ea typeface="adonis-web" pitchFamily="34" charset="-122"/>
                <a:cs typeface="adonis-web" pitchFamily="34" charset="-120"/>
              </a:rPr>
              <a:t>As a Inventory, I can Add delete update the stock to the warehouse.(Mani Shankar)</a:t>
            </a:r>
            <a:endParaRPr lang="en-US" sz="1746" dirty="0"/>
          </a:p>
        </p:txBody>
      </p:sp>
      <p:sp>
        <p:nvSpPr>
          <p:cNvPr id="13" name="Text 9"/>
          <p:cNvSpPr/>
          <p:nvPr/>
        </p:nvSpPr>
        <p:spPr>
          <a:xfrm>
            <a:off x="831652" y="6913126"/>
            <a:ext cx="7480697" cy="709613"/>
          </a:xfrm>
          <a:prstGeom prst="rect">
            <a:avLst/>
          </a:prstGeom>
          <a:noFill/>
          <a:ln/>
        </p:spPr>
        <p:txBody>
          <a:bodyPr wrap="square" rtlCol="0" anchor="t"/>
          <a:lstStyle/>
          <a:p>
            <a:pPr marL="0" indent="0">
              <a:lnSpc>
                <a:spcPts val="2794"/>
              </a:lnSpc>
              <a:buNone/>
            </a:pPr>
            <a:r>
              <a:rPr lang="en-US" sz="1746" dirty="0">
                <a:solidFill>
                  <a:srgbClr val="E2E6E9"/>
                </a:solidFill>
                <a:latin typeface="adonis-web" pitchFamily="34" charset="0"/>
                <a:ea typeface="adonis-web" pitchFamily="34" charset="-122"/>
                <a:cs typeface="adonis-web" pitchFamily="34" charset="-120"/>
              </a:rPr>
              <a:t>As an Admin, I can view the comments of customers posted on Blog page. (Manisha)</a:t>
            </a:r>
            <a:endParaRPr lang="en-US" sz="1746"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en-US"/>
          </a:p>
        </p:txBody>
      </p:sp>
      <p:sp>
        <p:nvSpPr>
          <p:cNvPr id="4" name="Text 1"/>
          <p:cNvSpPr/>
          <p:nvPr/>
        </p:nvSpPr>
        <p:spPr>
          <a:xfrm>
            <a:off x="2517696" y="3367683"/>
            <a:ext cx="9276755" cy="694373"/>
          </a:xfrm>
          <a:prstGeom prst="rect">
            <a:avLst/>
          </a:prstGeom>
          <a:noFill/>
          <a:ln/>
        </p:spPr>
        <p:txBody>
          <a:bodyPr wrap="none" rtlCol="0" anchor="t"/>
          <a:lstStyle/>
          <a:p>
            <a:pPr marL="0" indent="0">
              <a:lnSpc>
                <a:spcPts val="5468"/>
              </a:lnSpc>
              <a:buNone/>
            </a:pPr>
            <a:r>
              <a:rPr lang="en-US" sz="4374" b="1" dirty="0">
                <a:solidFill>
                  <a:srgbClr val="F5F0F0"/>
                </a:solidFill>
                <a:latin typeface="adonis-web" pitchFamily="34" charset="0"/>
                <a:ea typeface="adonis-web" pitchFamily="34" charset="-122"/>
                <a:cs typeface="adonis-web" pitchFamily="34" charset="-120"/>
              </a:rPr>
              <a:t>Additional User Stories Implemented : </a:t>
            </a:r>
            <a:endParaRPr lang="en-US" sz="4374" dirty="0"/>
          </a:p>
        </p:txBody>
      </p:sp>
      <p:sp>
        <p:nvSpPr>
          <p:cNvPr id="5" name="Text 2"/>
          <p:cNvSpPr/>
          <p:nvPr/>
        </p:nvSpPr>
        <p:spPr>
          <a:xfrm>
            <a:off x="2517696" y="4506397"/>
            <a:ext cx="9594890" cy="355402"/>
          </a:xfrm>
          <a:prstGeom prst="rect">
            <a:avLst/>
          </a:prstGeom>
          <a:noFill/>
          <a:ln/>
        </p:spPr>
        <p:txBody>
          <a:bodyPr wrap="non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As an Admin, I can view the comments of customers posted on Blog page. (Manisha)</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en-US"/>
          </a:p>
        </p:txBody>
      </p:sp>
      <p:sp>
        <p:nvSpPr>
          <p:cNvPr id="4" name="Text 1"/>
          <p:cNvSpPr/>
          <p:nvPr/>
        </p:nvSpPr>
        <p:spPr>
          <a:xfrm>
            <a:off x="2517696" y="1865590"/>
            <a:ext cx="5650944" cy="694373"/>
          </a:xfrm>
          <a:prstGeom prst="rect">
            <a:avLst/>
          </a:prstGeom>
          <a:noFill/>
          <a:ln/>
        </p:spPr>
        <p:txBody>
          <a:bodyPr wrap="none" rtlCol="0" anchor="t"/>
          <a:lstStyle/>
          <a:p>
            <a:pPr marL="0" indent="0">
              <a:lnSpc>
                <a:spcPts val="5468"/>
              </a:lnSpc>
              <a:buNone/>
            </a:pPr>
            <a:r>
              <a:rPr lang="en-US" sz="4374" b="1" dirty="0">
                <a:solidFill>
                  <a:srgbClr val="F5F0F0"/>
                </a:solidFill>
                <a:latin typeface="adonis-web" pitchFamily="34" charset="0"/>
                <a:ea typeface="adonis-web" pitchFamily="34" charset="-122"/>
                <a:cs typeface="adonis-web" pitchFamily="34" charset="-120"/>
              </a:rPr>
              <a:t>Bussiness significance :</a:t>
            </a:r>
            <a:endParaRPr lang="en-US" sz="4374" dirty="0"/>
          </a:p>
        </p:txBody>
      </p:sp>
      <p:sp>
        <p:nvSpPr>
          <p:cNvPr id="5" name="Text 2"/>
          <p:cNvSpPr/>
          <p:nvPr/>
        </p:nvSpPr>
        <p:spPr>
          <a:xfrm>
            <a:off x="2873097" y="3004304"/>
            <a:ext cx="9239488"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E2E6E9"/>
                </a:solidFill>
                <a:latin typeface="adonis-web" pitchFamily="34" charset="0"/>
                <a:ea typeface="adonis-web" pitchFamily="34" charset="-122"/>
                <a:cs typeface="adonis-web" pitchFamily="34" charset="-120"/>
              </a:rPr>
              <a:t>Putting Customers First</a:t>
            </a:r>
            <a:endParaRPr lang="en-US" sz="1750" dirty="0"/>
          </a:p>
        </p:txBody>
      </p:sp>
      <p:sp>
        <p:nvSpPr>
          <p:cNvPr id="6" name="Text 3"/>
          <p:cNvSpPr/>
          <p:nvPr/>
        </p:nvSpPr>
        <p:spPr>
          <a:xfrm>
            <a:off x="2873097" y="3448526"/>
            <a:ext cx="9239488"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E2E6E9"/>
                </a:solidFill>
                <a:latin typeface="adonis-web" pitchFamily="34" charset="0"/>
                <a:ea typeface="adonis-web" pitchFamily="34" charset="-122"/>
                <a:cs typeface="adonis-web" pitchFamily="34" charset="-120"/>
              </a:rPr>
              <a:t>Innovating with Technology</a:t>
            </a:r>
            <a:endParaRPr lang="en-US" sz="1750" dirty="0"/>
          </a:p>
        </p:txBody>
      </p:sp>
      <p:sp>
        <p:nvSpPr>
          <p:cNvPr id="7" name="Text 4"/>
          <p:cNvSpPr/>
          <p:nvPr/>
        </p:nvSpPr>
        <p:spPr>
          <a:xfrm>
            <a:off x="2873097" y="3892748"/>
            <a:ext cx="9239488"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E2E6E9"/>
                </a:solidFill>
                <a:latin typeface="adonis-web" pitchFamily="34" charset="0"/>
                <a:ea typeface="adonis-web" pitchFamily="34" charset="-122"/>
                <a:cs typeface="adonis-web" pitchFamily="34" charset="-120"/>
              </a:rPr>
              <a:t>Standing Out in the Market</a:t>
            </a:r>
            <a:endParaRPr lang="en-US" sz="1750" dirty="0"/>
          </a:p>
        </p:txBody>
      </p:sp>
      <p:sp>
        <p:nvSpPr>
          <p:cNvPr id="8" name="Text 5"/>
          <p:cNvSpPr/>
          <p:nvPr/>
        </p:nvSpPr>
        <p:spPr>
          <a:xfrm>
            <a:off x="2873097" y="4336971"/>
            <a:ext cx="9239488"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E2E6E9"/>
                </a:solidFill>
                <a:latin typeface="adonis-web" pitchFamily="34" charset="0"/>
                <a:ea typeface="adonis-web" pitchFamily="34" charset="-122"/>
                <a:cs typeface="adonis-web" pitchFamily="34" charset="-120"/>
              </a:rPr>
              <a:t>Driving Business Growth</a:t>
            </a:r>
            <a:endParaRPr lang="en-US" sz="1750" dirty="0"/>
          </a:p>
        </p:txBody>
      </p:sp>
      <p:sp>
        <p:nvSpPr>
          <p:cNvPr id="9" name="Text 6"/>
          <p:cNvSpPr/>
          <p:nvPr/>
        </p:nvSpPr>
        <p:spPr>
          <a:xfrm>
            <a:off x="2517696" y="4942284"/>
            <a:ext cx="9594890" cy="1421606"/>
          </a:xfrm>
          <a:prstGeom prst="rect">
            <a:avLst/>
          </a:prstGeom>
          <a:noFill/>
          <a:ln/>
        </p:spPr>
        <p:txBody>
          <a:bodyPr wrap="square" rtlCol="0" anchor="t"/>
          <a:lstStyle/>
          <a:p>
            <a:pPr marL="0" indent="0">
              <a:lnSpc>
                <a:spcPts val="2799"/>
              </a:lnSpc>
              <a:buNone/>
            </a:pPr>
            <a:r>
              <a:rPr lang="en-US" sz="1750" dirty="0">
                <a:solidFill>
                  <a:srgbClr val="E2E6E9"/>
                </a:solidFill>
                <a:latin typeface="adonis-web" pitchFamily="34" charset="0"/>
                <a:ea typeface="adonis-web" pitchFamily="34" charset="-122"/>
                <a:cs typeface="adonis-web" pitchFamily="34" charset="-120"/>
              </a:rPr>
              <a:t>The "Pawsonality-Based Online Pet Store" aims to deliver personalized experiences, leverage innovative technology, differentiate itself in the market, drive continuous improvement, and capitalize on growth opportunities in the pet retail industry. These factors collectively contribute to the project's potential for long-term success and profitability.</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en-US"/>
          </a:p>
        </p:txBody>
      </p:sp>
      <p:sp>
        <p:nvSpPr>
          <p:cNvPr id="4" name="Text 1"/>
          <p:cNvSpPr/>
          <p:nvPr/>
        </p:nvSpPr>
        <p:spPr>
          <a:xfrm>
            <a:off x="2517696" y="1684496"/>
            <a:ext cx="9594890" cy="4860608"/>
          </a:xfrm>
          <a:prstGeom prst="rect">
            <a:avLst/>
          </a:prstGeom>
          <a:noFill/>
          <a:ln/>
        </p:spPr>
        <p:txBody>
          <a:bodyPr wrap="square" rtlCol="0" anchor="t"/>
          <a:lstStyle/>
          <a:p>
            <a:pPr marL="0" indent="0">
              <a:lnSpc>
                <a:spcPts val="2734"/>
              </a:lnSpc>
              <a:buNone/>
            </a:pPr>
            <a:r>
              <a:rPr lang="en-US" sz="2187" dirty="0">
                <a:solidFill>
                  <a:srgbClr val="F5F0F0"/>
                </a:solidFill>
                <a:latin typeface="adonis-web" pitchFamily="34" charset="0"/>
                <a:ea typeface="adonis-web" pitchFamily="34" charset="-122"/>
                <a:cs typeface="adonis-web" pitchFamily="34" charset="-120"/>
              </a:rPr>
              <a:t>Making individualized experiences a priority for owners and pets will increase contentment and loyalty. 
utilizing cutting-edge functions to stand out from the competition and dominate the market, such as image recognition and Wikipedia search. 
addressing unmet pet requirements, making recommendations based on individual personalities, and selecting niche product lines. 
embracing flexibility and agility to be sensitive to changing consumer demands and industry changes. 
promoting client loyalty, increasing revenue, and streamlining processes for long-term success and scalability in the pet retail sector.</a:t>
            </a:r>
            <a:endParaRPr lang="en-US" sz="2187"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815"/>
          </a:xfrm>
          <a:prstGeom prst="rect">
            <a:avLst/>
          </a:prstGeom>
          <a:solidFill>
            <a:srgbClr val="09151A">
              <a:alpha val="75000"/>
            </a:srgbClr>
          </a:solidFill>
          <a:ln/>
        </p:spPr>
        <p:txBody>
          <a:bodyPr/>
          <a:lstStyle/>
          <a:p>
            <a:endParaRPr lang="en-US"/>
          </a:p>
        </p:txBody>
      </p:sp>
      <p:sp>
        <p:nvSpPr>
          <p:cNvPr id="4" name="Text 1"/>
          <p:cNvSpPr/>
          <p:nvPr/>
        </p:nvSpPr>
        <p:spPr>
          <a:xfrm>
            <a:off x="3102769" y="536496"/>
            <a:ext cx="4877514" cy="609719"/>
          </a:xfrm>
          <a:prstGeom prst="rect">
            <a:avLst/>
          </a:prstGeom>
          <a:noFill/>
          <a:ln/>
        </p:spPr>
        <p:txBody>
          <a:bodyPr wrap="none" rtlCol="0" anchor="t"/>
          <a:lstStyle/>
          <a:p>
            <a:pPr marL="0" indent="0">
              <a:lnSpc>
                <a:spcPts val="4801"/>
              </a:lnSpc>
              <a:buNone/>
            </a:pPr>
            <a:r>
              <a:rPr lang="en-US" sz="3841" dirty="0">
                <a:solidFill>
                  <a:srgbClr val="F5F0F0"/>
                </a:solidFill>
                <a:latin typeface="adonis-web" pitchFamily="34" charset="0"/>
                <a:ea typeface="adonis-web" pitchFamily="34" charset="-122"/>
                <a:cs typeface="adonis-web" pitchFamily="34" charset="-120"/>
              </a:rPr>
              <a:t>Project Backlog :</a:t>
            </a:r>
            <a:endParaRPr lang="en-US" sz="3841" dirty="0"/>
          </a:p>
        </p:txBody>
      </p:sp>
      <p:sp>
        <p:nvSpPr>
          <p:cNvPr id="5" name="Text 2"/>
          <p:cNvSpPr/>
          <p:nvPr/>
        </p:nvSpPr>
        <p:spPr>
          <a:xfrm>
            <a:off x="3102769" y="1536383"/>
            <a:ext cx="8424743" cy="312182"/>
          </a:xfrm>
          <a:prstGeom prst="rect">
            <a:avLst/>
          </a:prstGeom>
          <a:noFill/>
          <a:ln/>
        </p:spPr>
        <p:txBody>
          <a:bodyPr wrap="none" rtlCol="0" anchor="t"/>
          <a:lstStyle/>
          <a:p>
            <a:pPr marL="0" indent="0">
              <a:lnSpc>
                <a:spcPts val="2458"/>
              </a:lnSpc>
              <a:buNone/>
            </a:pPr>
            <a:r>
              <a:rPr lang="en-US" sz="1536" dirty="0">
                <a:solidFill>
                  <a:srgbClr val="E2E6E9"/>
                </a:solidFill>
                <a:latin typeface="adonis-web" pitchFamily="34" charset="0"/>
                <a:ea typeface="adonis-web" pitchFamily="34" charset="-122"/>
                <a:cs typeface="adonis-web" pitchFamily="34" charset="-120"/>
              </a:rPr>
              <a:t>As a Customer, I want to use the Home Page. (Leha) </a:t>
            </a:r>
            <a:endParaRPr lang="en-US" sz="1536" dirty="0"/>
          </a:p>
        </p:txBody>
      </p:sp>
      <p:sp>
        <p:nvSpPr>
          <p:cNvPr id="6" name="Text 3"/>
          <p:cNvSpPr/>
          <p:nvPr/>
        </p:nvSpPr>
        <p:spPr>
          <a:xfrm>
            <a:off x="3102769" y="2067997"/>
            <a:ext cx="8424743" cy="312182"/>
          </a:xfrm>
          <a:prstGeom prst="rect">
            <a:avLst/>
          </a:prstGeom>
          <a:noFill/>
          <a:ln/>
        </p:spPr>
        <p:txBody>
          <a:bodyPr wrap="none" rtlCol="0" anchor="t"/>
          <a:lstStyle/>
          <a:p>
            <a:pPr marL="0" indent="0">
              <a:lnSpc>
                <a:spcPts val="2458"/>
              </a:lnSpc>
              <a:buNone/>
            </a:pPr>
            <a:r>
              <a:rPr lang="en-US" sz="1536" dirty="0">
                <a:solidFill>
                  <a:srgbClr val="E2E6E9"/>
                </a:solidFill>
                <a:latin typeface="adonis-web" pitchFamily="34" charset="0"/>
                <a:ea typeface="adonis-web" pitchFamily="34" charset="-122"/>
                <a:cs typeface="adonis-web" pitchFamily="34" charset="-120"/>
              </a:rPr>
              <a:t>As a Customer, I want to log in/ Sign up.(Jaswanth) </a:t>
            </a:r>
            <a:endParaRPr lang="en-US" sz="1536" dirty="0"/>
          </a:p>
        </p:txBody>
      </p:sp>
      <p:sp>
        <p:nvSpPr>
          <p:cNvPr id="7" name="Text 4"/>
          <p:cNvSpPr/>
          <p:nvPr/>
        </p:nvSpPr>
        <p:spPr>
          <a:xfrm>
            <a:off x="3102769" y="2599611"/>
            <a:ext cx="8424743" cy="312182"/>
          </a:xfrm>
          <a:prstGeom prst="rect">
            <a:avLst/>
          </a:prstGeom>
          <a:noFill/>
          <a:ln/>
        </p:spPr>
        <p:txBody>
          <a:bodyPr wrap="none" rtlCol="0" anchor="t"/>
          <a:lstStyle/>
          <a:p>
            <a:pPr marL="0" indent="0">
              <a:lnSpc>
                <a:spcPts val="2458"/>
              </a:lnSpc>
              <a:buNone/>
            </a:pPr>
            <a:r>
              <a:rPr lang="en-US" sz="1536" dirty="0">
                <a:solidFill>
                  <a:srgbClr val="E2E6E9"/>
                </a:solidFill>
                <a:latin typeface="adonis-web" pitchFamily="34" charset="0"/>
                <a:ea typeface="adonis-web" pitchFamily="34" charset="-122"/>
                <a:cs typeface="adonis-web" pitchFamily="34" charset="-120"/>
              </a:rPr>
              <a:t>As a Customer, I want to create an account with my name. (Jaswanth) </a:t>
            </a:r>
            <a:endParaRPr lang="en-US" sz="1536" dirty="0"/>
          </a:p>
        </p:txBody>
      </p:sp>
      <p:sp>
        <p:nvSpPr>
          <p:cNvPr id="8" name="Text 5"/>
          <p:cNvSpPr/>
          <p:nvPr/>
        </p:nvSpPr>
        <p:spPr>
          <a:xfrm>
            <a:off x="3102769" y="3131225"/>
            <a:ext cx="8424743" cy="312182"/>
          </a:xfrm>
          <a:prstGeom prst="rect">
            <a:avLst/>
          </a:prstGeom>
          <a:noFill/>
          <a:ln/>
        </p:spPr>
        <p:txBody>
          <a:bodyPr wrap="none" rtlCol="0" anchor="t"/>
          <a:lstStyle/>
          <a:p>
            <a:pPr marL="0" indent="0">
              <a:lnSpc>
                <a:spcPts val="2458"/>
              </a:lnSpc>
              <a:buNone/>
            </a:pPr>
            <a:r>
              <a:rPr lang="en-US" sz="1536" dirty="0">
                <a:solidFill>
                  <a:srgbClr val="E2E6E9"/>
                </a:solidFill>
                <a:latin typeface="adonis-web" pitchFamily="34" charset="0"/>
                <a:ea typeface="adonis-web" pitchFamily="34" charset="-122"/>
                <a:cs typeface="adonis-web" pitchFamily="34" charset="-120"/>
              </a:rPr>
              <a:t>As a Customer, I want to choose the desired breed.(Mani shankar) </a:t>
            </a:r>
            <a:endParaRPr lang="en-US" sz="1536" dirty="0"/>
          </a:p>
        </p:txBody>
      </p:sp>
      <p:sp>
        <p:nvSpPr>
          <p:cNvPr id="9" name="Text 6"/>
          <p:cNvSpPr/>
          <p:nvPr/>
        </p:nvSpPr>
        <p:spPr>
          <a:xfrm>
            <a:off x="3102769" y="3662839"/>
            <a:ext cx="8424743" cy="312182"/>
          </a:xfrm>
          <a:prstGeom prst="rect">
            <a:avLst/>
          </a:prstGeom>
          <a:noFill/>
          <a:ln/>
        </p:spPr>
        <p:txBody>
          <a:bodyPr wrap="none" rtlCol="0" anchor="t"/>
          <a:lstStyle/>
          <a:p>
            <a:pPr marL="0" indent="0">
              <a:lnSpc>
                <a:spcPts val="2458"/>
              </a:lnSpc>
              <a:buNone/>
            </a:pPr>
            <a:r>
              <a:rPr lang="en-US" sz="1536" dirty="0">
                <a:solidFill>
                  <a:srgbClr val="E2E6E9"/>
                </a:solidFill>
                <a:latin typeface="adonis-web" pitchFamily="34" charset="0"/>
                <a:ea typeface="adonis-web" pitchFamily="34" charset="-122"/>
                <a:cs typeface="adonis-web" pitchFamily="34" charset="-120"/>
              </a:rPr>
              <a:t>As a Customer, I want to take a Pawsonality quiz. (Leha) </a:t>
            </a:r>
            <a:endParaRPr lang="en-US" sz="1536" dirty="0"/>
          </a:p>
        </p:txBody>
      </p:sp>
      <p:sp>
        <p:nvSpPr>
          <p:cNvPr id="10" name="Text 7"/>
          <p:cNvSpPr/>
          <p:nvPr/>
        </p:nvSpPr>
        <p:spPr>
          <a:xfrm>
            <a:off x="3102769" y="4194453"/>
            <a:ext cx="8424743" cy="312182"/>
          </a:xfrm>
          <a:prstGeom prst="rect">
            <a:avLst/>
          </a:prstGeom>
          <a:noFill/>
          <a:ln/>
        </p:spPr>
        <p:txBody>
          <a:bodyPr wrap="none" rtlCol="0" anchor="t"/>
          <a:lstStyle/>
          <a:p>
            <a:pPr marL="0" indent="0">
              <a:lnSpc>
                <a:spcPts val="2458"/>
              </a:lnSpc>
              <a:buNone/>
            </a:pPr>
            <a:r>
              <a:rPr lang="en-US" sz="1536" dirty="0">
                <a:solidFill>
                  <a:srgbClr val="E2E6E9"/>
                </a:solidFill>
                <a:latin typeface="adonis-web" pitchFamily="34" charset="0"/>
                <a:ea typeface="adonis-web" pitchFamily="34" charset="-122"/>
                <a:cs typeface="adonis-web" pitchFamily="34" charset="-120"/>
              </a:rPr>
              <a:t>As a customer, I want to upload pet stories (Leha)</a:t>
            </a:r>
            <a:endParaRPr lang="en-US" sz="1536" dirty="0"/>
          </a:p>
        </p:txBody>
      </p:sp>
      <p:sp>
        <p:nvSpPr>
          <p:cNvPr id="11" name="Text 8"/>
          <p:cNvSpPr/>
          <p:nvPr/>
        </p:nvSpPr>
        <p:spPr>
          <a:xfrm>
            <a:off x="3102769" y="4726067"/>
            <a:ext cx="8424743" cy="312182"/>
          </a:xfrm>
          <a:prstGeom prst="rect">
            <a:avLst/>
          </a:prstGeom>
          <a:noFill/>
          <a:ln/>
        </p:spPr>
        <p:txBody>
          <a:bodyPr wrap="none" rtlCol="0" anchor="t"/>
          <a:lstStyle/>
          <a:p>
            <a:pPr marL="0" indent="0">
              <a:lnSpc>
                <a:spcPts val="2458"/>
              </a:lnSpc>
              <a:buNone/>
            </a:pPr>
            <a:r>
              <a:rPr lang="en-US" sz="1536" dirty="0">
                <a:solidFill>
                  <a:srgbClr val="E2E6E9"/>
                </a:solidFill>
                <a:latin typeface="adonis-web" pitchFamily="34" charset="0"/>
                <a:ea typeface="adonis-web" pitchFamily="34" charset="-122"/>
                <a:cs typeface="adonis-web" pitchFamily="34" charset="-120"/>
              </a:rPr>
              <a:t> As a Customer, I want to add the suggested personalized bag for the dog to my cart.(Leela Vinodh) </a:t>
            </a:r>
            <a:endParaRPr lang="en-US" sz="1536" dirty="0"/>
          </a:p>
        </p:txBody>
      </p:sp>
      <p:sp>
        <p:nvSpPr>
          <p:cNvPr id="12" name="Text 9"/>
          <p:cNvSpPr/>
          <p:nvPr/>
        </p:nvSpPr>
        <p:spPr>
          <a:xfrm>
            <a:off x="3102769" y="5257681"/>
            <a:ext cx="8424743" cy="312182"/>
          </a:xfrm>
          <a:prstGeom prst="rect">
            <a:avLst/>
          </a:prstGeom>
          <a:noFill/>
          <a:ln/>
        </p:spPr>
        <p:txBody>
          <a:bodyPr wrap="none" rtlCol="0" anchor="t"/>
          <a:lstStyle/>
          <a:p>
            <a:pPr marL="0" indent="0">
              <a:lnSpc>
                <a:spcPts val="2458"/>
              </a:lnSpc>
              <a:buNone/>
            </a:pPr>
            <a:r>
              <a:rPr lang="en-US" sz="1536" dirty="0">
                <a:solidFill>
                  <a:srgbClr val="E2E6E9"/>
                </a:solidFill>
                <a:latin typeface="adonis-web" pitchFamily="34" charset="0"/>
                <a:ea typeface="adonis-web" pitchFamily="34" charset="-122"/>
                <a:cs typeface="adonis-web" pitchFamily="34" charset="-120"/>
              </a:rPr>
              <a:t>As a Customer, I want to write the reviews and rate.(Manisha) </a:t>
            </a:r>
            <a:endParaRPr lang="en-US" sz="1536" dirty="0"/>
          </a:p>
        </p:txBody>
      </p:sp>
      <p:sp>
        <p:nvSpPr>
          <p:cNvPr id="13" name="Text 10"/>
          <p:cNvSpPr/>
          <p:nvPr/>
        </p:nvSpPr>
        <p:spPr>
          <a:xfrm>
            <a:off x="3102769" y="5789295"/>
            <a:ext cx="8424743" cy="312182"/>
          </a:xfrm>
          <a:prstGeom prst="rect">
            <a:avLst/>
          </a:prstGeom>
          <a:noFill/>
          <a:ln/>
        </p:spPr>
        <p:txBody>
          <a:bodyPr wrap="none" rtlCol="0" anchor="t"/>
          <a:lstStyle/>
          <a:p>
            <a:pPr marL="0" indent="0">
              <a:lnSpc>
                <a:spcPts val="2458"/>
              </a:lnSpc>
              <a:buNone/>
            </a:pPr>
            <a:r>
              <a:rPr lang="en-US" sz="1536" dirty="0">
                <a:solidFill>
                  <a:srgbClr val="E2E6E9"/>
                </a:solidFill>
                <a:latin typeface="adonis-web" pitchFamily="34" charset="0"/>
                <a:ea typeface="adonis-web" pitchFamily="34" charset="-122"/>
                <a:cs typeface="adonis-web" pitchFamily="34" charset="-120"/>
              </a:rPr>
              <a:t>As a Customer, I want to view the blog content about dogs.(Manisha) </a:t>
            </a:r>
            <a:endParaRPr lang="en-US" sz="1536" dirty="0"/>
          </a:p>
        </p:txBody>
      </p:sp>
      <p:sp>
        <p:nvSpPr>
          <p:cNvPr id="14" name="Text 11"/>
          <p:cNvSpPr/>
          <p:nvPr/>
        </p:nvSpPr>
        <p:spPr>
          <a:xfrm>
            <a:off x="3102769" y="6320909"/>
            <a:ext cx="8424743" cy="312182"/>
          </a:xfrm>
          <a:prstGeom prst="rect">
            <a:avLst/>
          </a:prstGeom>
          <a:noFill/>
          <a:ln/>
        </p:spPr>
        <p:txBody>
          <a:bodyPr wrap="none" rtlCol="0" anchor="t"/>
          <a:lstStyle/>
          <a:p>
            <a:pPr marL="0" indent="0">
              <a:lnSpc>
                <a:spcPts val="2458"/>
              </a:lnSpc>
              <a:buNone/>
            </a:pPr>
            <a:r>
              <a:rPr lang="en-US" sz="1536" dirty="0">
                <a:solidFill>
                  <a:srgbClr val="E2E6E9"/>
                </a:solidFill>
                <a:latin typeface="adonis-web" pitchFamily="34" charset="0"/>
                <a:ea typeface="adonis-web" pitchFamily="34" charset="-122"/>
                <a:cs typeface="adonis-web" pitchFamily="34" charset="-120"/>
              </a:rPr>
              <a:t>As a Customer, I want to make the payments for interested bag.(Leela Vinodh) </a:t>
            </a:r>
            <a:endParaRPr lang="en-US" sz="1536" dirty="0"/>
          </a:p>
        </p:txBody>
      </p:sp>
      <p:sp>
        <p:nvSpPr>
          <p:cNvPr id="15" name="Text 12"/>
          <p:cNvSpPr/>
          <p:nvPr/>
        </p:nvSpPr>
        <p:spPr>
          <a:xfrm>
            <a:off x="3102769" y="6852523"/>
            <a:ext cx="8424743" cy="312182"/>
          </a:xfrm>
          <a:prstGeom prst="rect">
            <a:avLst/>
          </a:prstGeom>
          <a:noFill/>
          <a:ln/>
        </p:spPr>
        <p:txBody>
          <a:bodyPr wrap="none" rtlCol="0" anchor="t"/>
          <a:lstStyle/>
          <a:p>
            <a:pPr marL="0" indent="0">
              <a:lnSpc>
                <a:spcPts val="2458"/>
              </a:lnSpc>
              <a:buNone/>
            </a:pPr>
            <a:r>
              <a:rPr lang="en-US" sz="1536" dirty="0">
                <a:solidFill>
                  <a:srgbClr val="E2E6E9"/>
                </a:solidFill>
                <a:latin typeface="adonis-web" pitchFamily="34" charset="0"/>
                <a:ea typeface="adonis-web" pitchFamily="34" charset="-122"/>
                <a:cs typeface="adonis-web" pitchFamily="34" charset="-120"/>
              </a:rPr>
              <a:t>As a Customer, I want to receive an order confirmation mail.(Jawanth)</a:t>
            </a:r>
            <a:endParaRPr lang="en-US" sz="1536" dirty="0"/>
          </a:p>
        </p:txBody>
      </p:sp>
      <p:sp>
        <p:nvSpPr>
          <p:cNvPr id="16" name="Text 13"/>
          <p:cNvSpPr/>
          <p:nvPr/>
        </p:nvSpPr>
        <p:spPr>
          <a:xfrm>
            <a:off x="3102769" y="7384137"/>
            <a:ext cx="8424743" cy="312182"/>
          </a:xfrm>
          <a:prstGeom prst="rect">
            <a:avLst/>
          </a:prstGeom>
          <a:noFill/>
          <a:ln/>
        </p:spPr>
        <p:txBody>
          <a:bodyPr wrap="none" rtlCol="0" anchor="t"/>
          <a:lstStyle/>
          <a:p>
            <a:pPr marL="0" indent="0">
              <a:lnSpc>
                <a:spcPts val="2458"/>
              </a:lnSpc>
              <a:buNone/>
            </a:pPr>
            <a:endParaRPr lang="en-US" sz="1536"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75000"/>
            </a:srgbClr>
          </a:solidFill>
          <a:ln/>
        </p:spPr>
        <p:txBody>
          <a:bodyPr/>
          <a:lstStyle/>
          <a:p>
            <a:endParaRPr lang="en-US"/>
          </a:p>
        </p:txBody>
      </p:sp>
      <p:sp>
        <p:nvSpPr>
          <p:cNvPr id="4" name="Text 1"/>
          <p:cNvSpPr/>
          <p:nvPr/>
        </p:nvSpPr>
        <p:spPr>
          <a:xfrm>
            <a:off x="3369112" y="668060"/>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an Admin, I can maintain the customer's data.(Leha) </a:t>
            </a:r>
            <a:endParaRPr lang="en-US" sz="1439" dirty="0"/>
          </a:p>
        </p:txBody>
      </p:sp>
      <p:sp>
        <p:nvSpPr>
          <p:cNvPr id="5" name="Text 2"/>
          <p:cNvSpPr/>
          <p:nvPr/>
        </p:nvSpPr>
        <p:spPr>
          <a:xfrm>
            <a:off x="3369112" y="1165979"/>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 customer, I can see the contact information(Leela) </a:t>
            </a:r>
            <a:endParaRPr lang="en-US" sz="1439" dirty="0"/>
          </a:p>
        </p:txBody>
      </p:sp>
      <p:sp>
        <p:nvSpPr>
          <p:cNvPr id="6" name="Text 3"/>
          <p:cNvSpPr/>
          <p:nvPr/>
        </p:nvSpPr>
        <p:spPr>
          <a:xfrm>
            <a:off x="3369112" y="1663898"/>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 Customer, I want to see all the products information and description.(Lavanya)</a:t>
            </a:r>
            <a:endParaRPr lang="en-US" sz="1439" dirty="0"/>
          </a:p>
        </p:txBody>
      </p:sp>
      <p:sp>
        <p:nvSpPr>
          <p:cNvPr id="7" name="Text 4"/>
          <p:cNvSpPr/>
          <p:nvPr/>
        </p:nvSpPr>
        <p:spPr>
          <a:xfrm>
            <a:off x="3369112" y="2161818"/>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 As I customer, I can filter the blogs based on different categories and read them. (Manisha) </a:t>
            </a:r>
            <a:endParaRPr lang="en-US" sz="1439" dirty="0"/>
          </a:p>
        </p:txBody>
      </p:sp>
      <p:sp>
        <p:nvSpPr>
          <p:cNvPr id="8" name="Text 5"/>
          <p:cNvSpPr/>
          <p:nvPr/>
        </p:nvSpPr>
        <p:spPr>
          <a:xfrm>
            <a:off x="3369112" y="2659737"/>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 Customer, I can see the FAQ's , Reviews in Home page (features enhancement) (Jaswanth) </a:t>
            </a:r>
            <a:endParaRPr lang="en-US" sz="1439" dirty="0"/>
          </a:p>
        </p:txBody>
      </p:sp>
      <p:sp>
        <p:nvSpPr>
          <p:cNvPr id="9" name="Text 6"/>
          <p:cNvSpPr/>
          <p:nvPr/>
        </p:nvSpPr>
        <p:spPr>
          <a:xfrm>
            <a:off x="3369112" y="3157657"/>
            <a:ext cx="7892177" cy="584835"/>
          </a:xfrm>
          <a:prstGeom prst="rect">
            <a:avLst/>
          </a:prstGeom>
          <a:noFill/>
          <a:ln/>
        </p:spPr>
        <p:txBody>
          <a:bodyPr wrap="squar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 customer, I want to know my breed by uploading the image and I can see the fun facts about the dog (Mani Shankar) </a:t>
            </a:r>
            <a:endParaRPr lang="en-US" sz="1439" dirty="0"/>
          </a:p>
        </p:txBody>
      </p:sp>
      <p:sp>
        <p:nvSpPr>
          <p:cNvPr id="10" name="Text 7"/>
          <p:cNvSpPr/>
          <p:nvPr/>
        </p:nvSpPr>
        <p:spPr>
          <a:xfrm>
            <a:off x="3369112" y="3947993"/>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 customer, I can search any thing about the dog using wikipedia (Mani Shankar)</a:t>
            </a:r>
            <a:endParaRPr lang="en-US" sz="1439" dirty="0"/>
          </a:p>
        </p:txBody>
      </p:sp>
      <p:sp>
        <p:nvSpPr>
          <p:cNvPr id="11" name="Text 8"/>
          <p:cNvSpPr/>
          <p:nvPr/>
        </p:nvSpPr>
        <p:spPr>
          <a:xfrm>
            <a:off x="3369112" y="4445913"/>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an Admin, I can maintain the customer's data.(Leha) </a:t>
            </a:r>
            <a:endParaRPr lang="en-US" sz="1439" dirty="0"/>
          </a:p>
        </p:txBody>
      </p:sp>
      <p:sp>
        <p:nvSpPr>
          <p:cNvPr id="12" name="Text 9"/>
          <p:cNvSpPr/>
          <p:nvPr/>
        </p:nvSpPr>
        <p:spPr>
          <a:xfrm>
            <a:off x="3369112" y="4943832"/>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an Admin, I can send order confirmation mail to the customers.(Jaswanth) </a:t>
            </a:r>
            <a:endParaRPr lang="en-US" sz="1439" dirty="0"/>
          </a:p>
        </p:txBody>
      </p:sp>
      <p:sp>
        <p:nvSpPr>
          <p:cNvPr id="13" name="Text 10"/>
          <p:cNvSpPr/>
          <p:nvPr/>
        </p:nvSpPr>
        <p:spPr>
          <a:xfrm>
            <a:off x="3369112" y="5441752"/>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an Admin, I can manipulate the prices of the bags.(lavanya) </a:t>
            </a:r>
            <a:endParaRPr lang="en-US" sz="1439" dirty="0"/>
          </a:p>
        </p:txBody>
      </p:sp>
      <p:sp>
        <p:nvSpPr>
          <p:cNvPr id="14" name="Text 11"/>
          <p:cNvSpPr/>
          <p:nvPr/>
        </p:nvSpPr>
        <p:spPr>
          <a:xfrm>
            <a:off x="3369112" y="5939671"/>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 Admin, I can see the current price of the products.(Mani Shankar)</a:t>
            </a:r>
            <a:endParaRPr lang="en-US" sz="1439" dirty="0"/>
          </a:p>
        </p:txBody>
      </p:sp>
      <p:sp>
        <p:nvSpPr>
          <p:cNvPr id="15" name="Text 12"/>
          <p:cNvSpPr/>
          <p:nvPr/>
        </p:nvSpPr>
        <p:spPr>
          <a:xfrm>
            <a:off x="3369112" y="6437590"/>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 As an Admin, I can veiw the Guide.(Mani shankar)</a:t>
            </a:r>
            <a:endParaRPr lang="en-US" sz="1439" dirty="0"/>
          </a:p>
        </p:txBody>
      </p:sp>
      <p:sp>
        <p:nvSpPr>
          <p:cNvPr id="16" name="Text 13"/>
          <p:cNvSpPr/>
          <p:nvPr/>
        </p:nvSpPr>
        <p:spPr>
          <a:xfrm>
            <a:off x="3369112" y="6935510"/>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an Inventor, I can add the stock from the warehouse.(Mani shankar) </a:t>
            </a:r>
            <a:endParaRPr lang="en-US" sz="1439" dirty="0"/>
          </a:p>
        </p:txBody>
      </p:sp>
      <p:sp>
        <p:nvSpPr>
          <p:cNvPr id="17" name="Text 14"/>
          <p:cNvSpPr/>
          <p:nvPr/>
        </p:nvSpPr>
        <p:spPr>
          <a:xfrm>
            <a:off x="3369112" y="7433429"/>
            <a:ext cx="7892177" cy="292418"/>
          </a:xfrm>
          <a:prstGeom prst="rect">
            <a:avLst/>
          </a:prstGeom>
          <a:noFill/>
          <a:ln/>
        </p:spPr>
        <p:txBody>
          <a:bodyPr wrap="none" rtlCol="0" anchor="t"/>
          <a:lstStyle/>
          <a:p>
            <a:pPr marL="0" indent="0">
              <a:lnSpc>
                <a:spcPts val="2303"/>
              </a:lnSpc>
              <a:buNone/>
            </a:pPr>
            <a:r>
              <a:rPr lang="en-US" sz="1439" dirty="0">
                <a:solidFill>
                  <a:srgbClr val="E2E6E9"/>
                </a:solidFill>
                <a:latin typeface="adonis-web" pitchFamily="34" charset="0"/>
                <a:ea typeface="adonis-web" pitchFamily="34" charset="-122"/>
                <a:cs typeface="adonis-web" pitchFamily="34" charset="-120"/>
              </a:rPr>
              <a:t>As an Inventory, I can delete update the stock.(Mani Shankar)</a:t>
            </a:r>
            <a:endParaRPr lang="en-US" sz="1439"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1047</Words>
  <Application>Microsoft Office PowerPoint</Application>
  <PresentationFormat>Custom</PresentationFormat>
  <Paragraphs>70</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adonis-web</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sai chandu</cp:lastModifiedBy>
  <cp:revision>2</cp:revision>
  <dcterms:created xsi:type="dcterms:W3CDTF">2024-04-22T02:13:45Z</dcterms:created>
  <dcterms:modified xsi:type="dcterms:W3CDTF">2024-04-22T02:14:27Z</dcterms:modified>
</cp:coreProperties>
</file>